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0" r:id="rId3"/>
    <p:sldId id="271" r:id="rId4"/>
    <p:sldId id="272" r:id="rId5"/>
    <p:sldId id="273" r:id="rId6"/>
    <p:sldId id="259" r:id="rId7"/>
    <p:sldId id="264" r:id="rId8"/>
    <p:sldId id="274" r:id="rId9"/>
    <p:sldId id="275" r:id="rId10"/>
    <p:sldId id="258" r:id="rId11"/>
    <p:sldId id="261" r:id="rId12"/>
    <p:sldId id="276" r:id="rId13"/>
    <p:sldId id="277" r:id="rId14"/>
    <p:sldId id="280" r:id="rId15"/>
    <p:sldId id="27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A066"/>
    <a:srgbClr val="23AF70"/>
    <a:srgbClr val="26BF79"/>
    <a:srgbClr val="147247"/>
    <a:srgbClr val="115F3C"/>
    <a:srgbClr val="0D472D"/>
    <a:srgbClr val="24BF79"/>
    <a:srgbClr val="1DB36F"/>
    <a:srgbClr val="E2F0D9"/>
    <a:srgbClr val="66E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2" autoAdjust="0"/>
    <p:restoredTop sz="94660"/>
  </p:normalViewPr>
  <p:slideViewPr>
    <p:cSldViewPr snapToGrid="0">
      <p:cViewPr>
        <p:scale>
          <a:sx n="100" d="100"/>
          <a:sy n="100" d="100"/>
        </p:scale>
        <p:origin x="1563" y="8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81DCD-B7BB-C5AB-EF5D-00FD7DAC7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5D24B7-A7E5-1B36-B7ED-E2EA7586A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8764F-699C-10A6-76F4-498AE292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AA741-A31A-4A1A-EACF-1A41C941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B215D-E04C-C743-B73B-B6708414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4EE7D-6662-3281-524E-3E27549C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1075C-6C6A-5521-2FC7-F4ED4DA1F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F73CF-4763-C230-6716-0A612EC92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5AD45-DF60-51AE-5BAA-8B2D991A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84406D-3CF6-066B-FCA3-546F001F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0AFD41-9C92-9BFF-148D-B8C1CCDC3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078693-6962-4AD6-8B98-8C22FBD04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E91C6-A824-CBF5-DD74-756C77BD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C4FEA-88E0-8A03-9C9F-3CE32631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A5A4D-F1BD-75DB-81B7-62DC9B9E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DA57F-5296-6AA4-40BA-39138415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1229C-1FDC-E266-8886-D4E7024E9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CD781-8A90-C289-AC15-2BE19D8A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2C3B0-E595-920E-FD07-EE950534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75BCC-E276-F820-6F5B-D936AE0B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0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F012F-B2FF-BBAE-A579-983E2438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F13B02-A9DF-7474-F2AA-6A27313E2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61A3B-E638-3DF8-FDA1-16F166FD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A7B4AE-BCD4-C4F9-9700-2E65BF46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76294-5E7F-9CF3-7778-445E0F0A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32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4D2E0-14FD-F28C-8469-B2B62BC3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7E62B-09ED-EEA9-0FFE-E93C980DE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50B956-3089-1698-1066-8CA75703F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3CCBD3-43B8-698D-FD9A-744D1BB4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C8F9A6-F656-4A92-61A0-D5107C569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58C4AE-E767-5C69-1790-5981D9BD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2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339BF-BA0F-D67F-C070-3484DE4E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9D0868-0CCC-91E8-DCB9-DBBC932FE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DDF3CD-9C27-965A-ECD8-F3C38D64F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AC6A4E-76DA-7DE5-2908-445313E7B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F789E3-A224-3044-EBB4-8F20A1AE0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DA3858-C134-B195-EE21-8FB397D9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716A75-0FD9-43A5-1790-0570558F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373ACE-9B96-FE2C-6FCA-221B74A9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6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02A47-9E4E-5AD0-5ABB-C0F2F3E3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8F92AE-A43D-ABB1-45B5-3512F914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3CAD71-4B6B-B003-042F-51D18E407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A98C51-BAE8-2804-F1FB-F55266A8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71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ADCB7D-B41B-074F-D060-AEBEA1E20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2348B0-47B3-6E6A-F055-8159AD45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24FBA-67C9-A222-6D2A-7B1A8BB9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9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04A6E-7992-D7A4-6BBC-6E569DFA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D50B85-3135-6439-BC26-840F11419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A819C9-2CCB-E795-36E5-DF5432F40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A58E0-E8FD-1480-8ED2-24699B15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BABEEA-34A7-C903-C720-D655E82F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A1D99B-B9BB-C211-8BDD-8ABF0272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6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3A9FC-4818-DBA3-01E1-0AFBBFD4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88A31B-98D7-167F-0643-AFF6565B5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26264E-DE60-06AB-3BF7-1356C2164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1B4C49-DE22-D41C-1F4D-3605BD525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228760-95BA-2EB0-7AFF-AB6731B6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A2EA53-F05F-A77C-18A8-40095AD9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2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16933D-CDB0-0C89-C9BB-97989830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6352C8-B0D1-6DEF-2504-9BD8110F7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FFB4C-12C3-F37B-17AD-DFC7FCE02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44AE2-5216-4A7F-A164-3F9CFD0D0C0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50662-7728-9DFB-17DB-5756ADE8F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E2683-41F1-6084-A9E7-C741E1838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40A22-C53D-4369-8E5F-374E1B30D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0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24F3C0-5E7D-2AAB-B8D3-E65A4986F0DA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19A365"/>
                </a:gs>
                <a:gs pos="42000">
                  <a:srgbClr val="A7D3FF"/>
                </a:gs>
                <a:gs pos="74000">
                  <a:srgbClr val="F6A898"/>
                </a:gs>
                <a:gs pos="100000">
                  <a:srgbClr val="1DC078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9BFA8B-9E44-A650-104F-D0F3E7EB6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18" b="8938"/>
          <a:stretch/>
        </p:blipFill>
        <p:spPr>
          <a:xfrm>
            <a:off x="7931350" y="4417207"/>
            <a:ext cx="3480837" cy="838325"/>
          </a:xfrm>
          <a:prstGeom prst="rect">
            <a:avLst/>
          </a:prstGeom>
        </p:spPr>
      </p:pic>
      <p:pic>
        <p:nvPicPr>
          <p:cNvPr id="4" name="Picture 2" descr="Cafetalk Brand Site">
            <a:extLst>
              <a:ext uri="{FF2B5EF4-FFF2-40B4-BE49-F238E27FC236}">
                <a16:creationId xmlns:a16="http://schemas.microsoft.com/office/drawing/2014/main" id="{F266B0E2-1D9C-5A59-488A-5C5538B85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25481" r="10556" b="30411"/>
          <a:stretch/>
        </p:blipFill>
        <p:spPr bwMode="auto">
          <a:xfrm>
            <a:off x="1165963" y="4456357"/>
            <a:ext cx="2595133" cy="75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메가스터디(기업) - 나무위키">
            <a:extLst>
              <a:ext uri="{FF2B5EF4-FFF2-40B4-BE49-F238E27FC236}">
                <a16:creationId xmlns:a16="http://schemas.microsoft.com/office/drawing/2014/main" id="{FD9190EC-CA2A-1786-DC19-4C4BFFAC2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00" y="4456897"/>
            <a:ext cx="3528195" cy="75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483D64-B64B-929D-EA3E-752EE54119D5}"/>
              </a:ext>
            </a:extLst>
          </p:cNvPr>
          <p:cNvSpPr/>
          <p:nvPr/>
        </p:nvSpPr>
        <p:spPr>
          <a:xfrm>
            <a:off x="1708823" y="2114347"/>
            <a:ext cx="9301364" cy="17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4400" spc="300" dirty="0">
                <a:solidFill>
                  <a:srgbClr val="20A0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LaM Display" panose="02010000000000000000" pitchFamily="2" charset="0"/>
              </a:rPr>
              <a:t>교육 관련 홈페이지들의 장단점 분석과 </a:t>
            </a:r>
            <a:r>
              <a:rPr lang="en-US" altLang="ko-KR" sz="4400" spc="300" dirty="0">
                <a:solidFill>
                  <a:srgbClr val="20A0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LaM Display" panose="02010000000000000000" pitchFamily="2" charset="0"/>
              </a:rPr>
              <a:t>8</a:t>
            </a:r>
            <a:r>
              <a:rPr lang="ko-KR" altLang="en-US" sz="4400" spc="300" dirty="0">
                <a:solidFill>
                  <a:srgbClr val="20A0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DLaM Display" panose="02010000000000000000" pitchFamily="2" charset="0"/>
              </a:rPr>
              <a:t>주 홈페이지 기획 개요</a:t>
            </a:r>
            <a:endParaRPr lang="en-US" altLang="ko-KR" sz="4400" spc="300" dirty="0">
              <a:solidFill>
                <a:srgbClr val="20A06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56A2740-8DC7-AA05-550B-85B015C7A463}"/>
              </a:ext>
            </a:extLst>
          </p:cNvPr>
          <p:cNvCxnSpPr>
            <a:cxnSpLocks/>
          </p:cNvCxnSpPr>
          <p:nvPr/>
        </p:nvCxnSpPr>
        <p:spPr>
          <a:xfrm>
            <a:off x="1556206" y="2377440"/>
            <a:ext cx="0" cy="1333500"/>
          </a:xfrm>
          <a:prstGeom prst="line">
            <a:avLst/>
          </a:prstGeom>
          <a:ln w="130175">
            <a:gradFill>
              <a:gsLst>
                <a:gs pos="45000">
                  <a:srgbClr val="1DB26F"/>
                </a:gs>
                <a:gs pos="0">
                  <a:srgbClr val="19A365"/>
                </a:gs>
                <a:gs pos="100000">
                  <a:srgbClr val="29DF8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027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24F3C0-5E7D-2AAB-B8D3-E65A4986F0DA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1DC078"/>
                </a:gs>
                <a:gs pos="39000">
                  <a:srgbClr val="1DC078"/>
                </a:gs>
                <a:gs pos="64000">
                  <a:srgbClr val="29DF8D"/>
                </a:gs>
                <a:gs pos="100000">
                  <a:srgbClr val="1DC078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46F128-9091-DC60-6940-62CB6864FC8E}"/>
              </a:ext>
            </a:extLst>
          </p:cNvPr>
          <p:cNvSpPr/>
          <p:nvPr/>
        </p:nvSpPr>
        <p:spPr>
          <a:xfrm>
            <a:off x="1006548" y="2916861"/>
            <a:ext cx="3743106" cy="51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프로그래밍 교육의 양지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9BFA8B-9E44-A650-104F-D0F3E7EB6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18" b="8938"/>
          <a:stretch/>
        </p:blipFill>
        <p:spPr>
          <a:xfrm>
            <a:off x="1127645" y="2073701"/>
            <a:ext cx="3500912" cy="843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9C0A0B-E488-204B-06FC-583669A3789E}"/>
              </a:ext>
            </a:extLst>
          </p:cNvPr>
          <p:cNvSpPr txBox="1"/>
          <p:nvPr/>
        </p:nvSpPr>
        <p:spPr>
          <a:xfrm>
            <a:off x="1323312" y="3489569"/>
            <a:ext cx="3584132" cy="1290033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#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깔끔하고 모던한 아이콘 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#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정체성 뚜렷한 대표 색상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#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필요한 정보에만 집중하는 대담함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" name="그림 8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DA1B9DE8-7EF9-814C-D38A-AC4508BA348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35" y="1091856"/>
            <a:ext cx="5692520" cy="4674287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5345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24F3C0-5E7D-2AAB-B8D3-E65A4986F0DA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1DC078"/>
                </a:gs>
                <a:gs pos="39000">
                  <a:srgbClr val="1DC078"/>
                </a:gs>
                <a:gs pos="64000">
                  <a:srgbClr val="29DF8D"/>
                </a:gs>
                <a:gs pos="100000">
                  <a:srgbClr val="1DC078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9BFA8B-9E44-A650-104F-D0F3E7EB6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18" b="8938"/>
          <a:stretch/>
        </p:blipFill>
        <p:spPr>
          <a:xfrm>
            <a:off x="5093118" y="6015387"/>
            <a:ext cx="2005763" cy="4830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C9FD09-8AB4-EF3F-26D2-44965D4A3F53}"/>
              </a:ext>
            </a:extLst>
          </p:cNvPr>
          <p:cNvSpPr/>
          <p:nvPr/>
        </p:nvSpPr>
        <p:spPr>
          <a:xfrm>
            <a:off x="742812" y="829735"/>
            <a:ext cx="4978538" cy="60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400" spc="100" dirty="0">
                <a:solidFill>
                  <a:srgbClr val="21CB8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 </a:t>
            </a:r>
            <a:r>
              <a:rPr lang="ko-KR" altLang="en-US" sz="2400" spc="100" dirty="0">
                <a:solidFill>
                  <a:srgbClr val="21CB8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심플하고 깔끔한 화면 구성</a:t>
            </a:r>
            <a:r>
              <a:rPr lang="en-US" altLang="ko-KR" sz="2400" spc="100" dirty="0">
                <a:solidFill>
                  <a:srgbClr val="21CB8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!</a:t>
            </a:r>
            <a:endParaRPr lang="ko-KR" altLang="en-US" sz="2400" spc="100" dirty="0">
              <a:solidFill>
                <a:srgbClr val="21CB80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9A349C-8429-2883-0D16-89C4859354EA}"/>
              </a:ext>
            </a:extLst>
          </p:cNvPr>
          <p:cNvCxnSpPr>
            <a:cxnSpLocks/>
          </p:cNvCxnSpPr>
          <p:nvPr/>
        </p:nvCxnSpPr>
        <p:spPr>
          <a:xfrm>
            <a:off x="810139" y="1470446"/>
            <a:ext cx="4896063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21C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D0BBB9-A0E4-DFDE-DC97-2047A625D873}"/>
              </a:ext>
            </a:extLst>
          </p:cNvPr>
          <p:cNvCxnSpPr>
            <a:cxnSpLocks/>
          </p:cNvCxnSpPr>
          <p:nvPr/>
        </p:nvCxnSpPr>
        <p:spPr>
          <a:xfrm>
            <a:off x="810139" y="770440"/>
            <a:ext cx="4896063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22C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8477B9BC-DD8B-3020-067D-54F90FA87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2537"/>
          <a:stretch/>
        </p:blipFill>
        <p:spPr>
          <a:xfrm>
            <a:off x="4548650" y="1934200"/>
            <a:ext cx="6660000" cy="3820933"/>
          </a:xfrm>
          <a:prstGeom prst="rect">
            <a:avLst/>
          </a:prstGeom>
          <a:ln>
            <a:solidFill>
              <a:srgbClr val="21CB80"/>
            </a:solidFill>
          </a:ln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9597D3C-9747-8857-4153-F5190DE7B9FC}"/>
              </a:ext>
            </a:extLst>
          </p:cNvPr>
          <p:cNvSpPr/>
          <p:nvPr/>
        </p:nvSpPr>
        <p:spPr>
          <a:xfrm rot="441335">
            <a:off x="3946421" y="5068364"/>
            <a:ext cx="982768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DEFAD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F0A33F9-38D2-423C-76CA-C09B7B4459F4}"/>
              </a:ext>
            </a:extLst>
          </p:cNvPr>
          <p:cNvSpPr/>
          <p:nvPr/>
        </p:nvSpPr>
        <p:spPr>
          <a:xfrm>
            <a:off x="539231" y="3837974"/>
            <a:ext cx="3791468" cy="1888121"/>
          </a:xfrm>
          <a:prstGeom prst="roundRect">
            <a:avLst>
              <a:gd name="adj" fmla="val 9968"/>
            </a:avLst>
          </a:prstGeom>
          <a:solidFill>
            <a:srgbClr val="DEFAD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모던하고 부담스럽지 않은 크기의 아이콘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8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질감으로 컬러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그라데이션을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적용하여 모던하고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아이콘도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심프하며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크기도 부담스럽지 않다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82C9E97-D220-139E-427D-9205CE8326CD}"/>
              </a:ext>
            </a:extLst>
          </p:cNvPr>
          <p:cNvSpPr/>
          <p:nvPr/>
        </p:nvSpPr>
        <p:spPr>
          <a:xfrm rot="441335">
            <a:off x="4210041" y="2622025"/>
            <a:ext cx="718058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DEFAD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5864198-A8C8-4018-7D3D-C8ABE27C4A9B}"/>
              </a:ext>
            </a:extLst>
          </p:cNvPr>
          <p:cNvSpPr/>
          <p:nvPr/>
        </p:nvSpPr>
        <p:spPr>
          <a:xfrm>
            <a:off x="539231" y="1952661"/>
            <a:ext cx="3791468" cy="1510586"/>
          </a:xfrm>
          <a:prstGeom prst="roundRect">
            <a:avLst>
              <a:gd name="adj" fmla="val 9968"/>
            </a:avLst>
          </a:prstGeom>
          <a:solidFill>
            <a:srgbClr val="DEFAD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배너 하나에 집중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배너를 여기저기 널어놓지 않고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딱 하나만 가장 잘 보이는 윗부분에 슬라이드 방식으로 배치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빠른 속도로 넘겨서 사용자가 오히려 아쉬움을 느끼도록 만들었다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358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24F3C0-5E7D-2AAB-B8D3-E65A4986F0DA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1DC078"/>
                </a:gs>
                <a:gs pos="39000">
                  <a:srgbClr val="1DC078"/>
                </a:gs>
                <a:gs pos="64000">
                  <a:srgbClr val="29DF8D"/>
                </a:gs>
                <a:gs pos="100000">
                  <a:srgbClr val="1DC078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9BFA8B-9E44-A650-104F-D0F3E7EB6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18" b="8938"/>
          <a:stretch/>
        </p:blipFill>
        <p:spPr>
          <a:xfrm>
            <a:off x="5093118" y="6015387"/>
            <a:ext cx="2005763" cy="4830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C9FD09-8AB4-EF3F-26D2-44965D4A3F53}"/>
              </a:ext>
            </a:extLst>
          </p:cNvPr>
          <p:cNvSpPr/>
          <p:nvPr/>
        </p:nvSpPr>
        <p:spPr>
          <a:xfrm>
            <a:off x="742812" y="829735"/>
            <a:ext cx="4978538" cy="60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400" spc="100" dirty="0">
                <a:solidFill>
                  <a:srgbClr val="21CB8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 </a:t>
            </a:r>
            <a:r>
              <a:rPr lang="ko-KR" altLang="en-US" sz="2400" spc="100" dirty="0" err="1">
                <a:solidFill>
                  <a:srgbClr val="21CB8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뉴비</a:t>
            </a:r>
            <a:r>
              <a:rPr lang="ko-KR" altLang="en-US" sz="2400" spc="100" dirty="0">
                <a:solidFill>
                  <a:srgbClr val="21CB8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 친화적 레이아웃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9A349C-8429-2883-0D16-89C4859354EA}"/>
              </a:ext>
            </a:extLst>
          </p:cNvPr>
          <p:cNvCxnSpPr>
            <a:cxnSpLocks/>
          </p:cNvCxnSpPr>
          <p:nvPr/>
        </p:nvCxnSpPr>
        <p:spPr>
          <a:xfrm>
            <a:off x="810139" y="1470446"/>
            <a:ext cx="4896063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21C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D0BBB9-A0E4-DFDE-DC97-2047A625D873}"/>
              </a:ext>
            </a:extLst>
          </p:cNvPr>
          <p:cNvCxnSpPr>
            <a:cxnSpLocks/>
          </p:cNvCxnSpPr>
          <p:nvPr/>
        </p:nvCxnSpPr>
        <p:spPr>
          <a:xfrm>
            <a:off x="810139" y="770440"/>
            <a:ext cx="4896063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22C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스크린샷, 온라인 광고, 웹 페이지이(가) 표시된 사진&#10;&#10;자동 생성된 설명">
            <a:extLst>
              <a:ext uri="{FF2B5EF4-FFF2-40B4-BE49-F238E27FC236}">
                <a16:creationId xmlns:a16="http://schemas.microsoft.com/office/drawing/2014/main" id="{C03C7589-0817-D86C-9F17-A61D25DB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42" y="1656423"/>
            <a:ext cx="5686673" cy="417748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82C9E97-D220-139E-427D-9205CE8326CD}"/>
              </a:ext>
            </a:extLst>
          </p:cNvPr>
          <p:cNvSpPr/>
          <p:nvPr/>
        </p:nvSpPr>
        <p:spPr>
          <a:xfrm rot="20893088">
            <a:off x="4432773" y="3171887"/>
            <a:ext cx="1173468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DEFAD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659C65C-E7FE-C219-5E25-C343D1AA1DB8}"/>
              </a:ext>
            </a:extLst>
          </p:cNvPr>
          <p:cNvSpPr/>
          <p:nvPr/>
        </p:nvSpPr>
        <p:spPr>
          <a:xfrm rot="441335">
            <a:off x="4465920" y="4293518"/>
            <a:ext cx="1173468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DEFAD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5864198-A8C8-4018-7D3D-C8ABE27C4A9B}"/>
              </a:ext>
            </a:extLst>
          </p:cNvPr>
          <p:cNvSpPr/>
          <p:nvPr/>
        </p:nvSpPr>
        <p:spPr>
          <a:xfrm>
            <a:off x="939281" y="2851153"/>
            <a:ext cx="3791468" cy="2025645"/>
          </a:xfrm>
          <a:prstGeom prst="roundRect">
            <a:avLst>
              <a:gd name="adj" fmla="val 9968"/>
            </a:avLst>
          </a:prstGeom>
          <a:solidFill>
            <a:srgbClr val="DEFAD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무료 강의 노출과 입문자용 강의 위치 선정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최초 페이지에서 배너와 카테고리 바로 밑에 무료강의와 입문자용 강의가 배치되어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뉴비들의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눈길을 곧바로 끌 수 있는 전략이라고 추측해볼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26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24F3C0-5E7D-2AAB-B8D3-E65A4986F0DA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1DC078"/>
                </a:gs>
                <a:gs pos="39000">
                  <a:srgbClr val="1DC078"/>
                </a:gs>
                <a:gs pos="64000">
                  <a:srgbClr val="29DF8D"/>
                </a:gs>
                <a:gs pos="100000">
                  <a:srgbClr val="1DC078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9BFA8B-9E44-A650-104F-D0F3E7EB6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18" b="8938"/>
          <a:stretch/>
        </p:blipFill>
        <p:spPr>
          <a:xfrm>
            <a:off x="5093118" y="6015387"/>
            <a:ext cx="2005763" cy="4830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C9FD09-8AB4-EF3F-26D2-44965D4A3F53}"/>
              </a:ext>
            </a:extLst>
          </p:cNvPr>
          <p:cNvSpPr/>
          <p:nvPr/>
        </p:nvSpPr>
        <p:spPr>
          <a:xfrm>
            <a:off x="742812" y="829735"/>
            <a:ext cx="4978538" cy="60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400" spc="100" dirty="0">
                <a:solidFill>
                  <a:srgbClr val="21CB8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 </a:t>
            </a:r>
            <a:r>
              <a:rPr lang="ko-KR" altLang="en-US" sz="2400" spc="100" dirty="0" err="1">
                <a:solidFill>
                  <a:srgbClr val="21CB8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뉴비</a:t>
            </a:r>
            <a:r>
              <a:rPr lang="ko-KR" altLang="en-US" sz="2400" spc="100" dirty="0">
                <a:solidFill>
                  <a:srgbClr val="21CB8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 친화적 레이아웃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9A349C-8429-2883-0D16-89C4859354EA}"/>
              </a:ext>
            </a:extLst>
          </p:cNvPr>
          <p:cNvCxnSpPr>
            <a:cxnSpLocks/>
          </p:cNvCxnSpPr>
          <p:nvPr/>
        </p:nvCxnSpPr>
        <p:spPr>
          <a:xfrm>
            <a:off x="810139" y="1470446"/>
            <a:ext cx="4896063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21C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D0BBB9-A0E4-DFDE-DC97-2047A625D873}"/>
              </a:ext>
            </a:extLst>
          </p:cNvPr>
          <p:cNvCxnSpPr>
            <a:cxnSpLocks/>
          </p:cNvCxnSpPr>
          <p:nvPr/>
        </p:nvCxnSpPr>
        <p:spPr>
          <a:xfrm>
            <a:off x="810139" y="770440"/>
            <a:ext cx="4896063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22C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82C9E97-D220-139E-427D-9205CE8326CD}"/>
              </a:ext>
            </a:extLst>
          </p:cNvPr>
          <p:cNvSpPr/>
          <p:nvPr/>
        </p:nvSpPr>
        <p:spPr>
          <a:xfrm rot="19540782">
            <a:off x="4697491" y="2598651"/>
            <a:ext cx="1615430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DEFAD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659C65C-E7FE-C219-5E25-C343D1AA1DB8}"/>
              </a:ext>
            </a:extLst>
          </p:cNvPr>
          <p:cNvSpPr/>
          <p:nvPr/>
        </p:nvSpPr>
        <p:spPr>
          <a:xfrm rot="20801138">
            <a:off x="4802488" y="3523358"/>
            <a:ext cx="1424327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DEFAD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5864198-A8C8-4018-7D3D-C8ABE27C4A9B}"/>
              </a:ext>
            </a:extLst>
          </p:cNvPr>
          <p:cNvSpPr/>
          <p:nvPr/>
        </p:nvSpPr>
        <p:spPr>
          <a:xfrm>
            <a:off x="939280" y="2819401"/>
            <a:ext cx="4070869" cy="1962149"/>
          </a:xfrm>
          <a:prstGeom prst="roundRect">
            <a:avLst>
              <a:gd name="adj" fmla="val 9968"/>
            </a:avLst>
          </a:prstGeom>
          <a:solidFill>
            <a:srgbClr val="DEFAD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게시판과 신규강의 위치 선정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이들은 가장 아래에 배치했다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결국 안 볼 사람은 안 보고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결국 볼 사람은 보는 것이 게시판과 신규강의 소식이다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게시판 구성도 리스트 형식이 아니라 보드 형식으로 되어 있어서 폭력적으로 다가오지 않는다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" name="그림 8" descr="텍스트, 컴퓨터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424D145E-143B-827E-7AF8-2E2145A21C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71" y="1251995"/>
            <a:ext cx="4608351" cy="43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14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24F3C0-5E7D-2AAB-B8D3-E65A4986F0DA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1DC078"/>
                </a:gs>
                <a:gs pos="39000">
                  <a:srgbClr val="1DC078"/>
                </a:gs>
                <a:gs pos="64000">
                  <a:srgbClr val="29DF8D"/>
                </a:gs>
                <a:gs pos="100000">
                  <a:srgbClr val="1DC078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C9FD09-8AB4-EF3F-26D2-44965D4A3F53}"/>
              </a:ext>
            </a:extLst>
          </p:cNvPr>
          <p:cNvSpPr/>
          <p:nvPr/>
        </p:nvSpPr>
        <p:spPr>
          <a:xfrm>
            <a:off x="742812" y="829735"/>
            <a:ext cx="6121126" cy="60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spc="100" dirty="0">
                <a:solidFill>
                  <a:srgbClr val="1DB36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8</a:t>
            </a:r>
            <a:r>
              <a:rPr lang="ko-KR" altLang="en-US" sz="2000" spc="100" dirty="0">
                <a:solidFill>
                  <a:srgbClr val="1DB36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주 프로젝트 홈페이지 기획 개요  </a:t>
            </a:r>
            <a:endParaRPr lang="ko-KR" altLang="en-US" sz="2400" spc="100" dirty="0">
              <a:solidFill>
                <a:srgbClr val="1DB36F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9A349C-8429-2883-0D16-89C4859354EA}"/>
              </a:ext>
            </a:extLst>
          </p:cNvPr>
          <p:cNvCxnSpPr>
            <a:cxnSpLocks/>
          </p:cNvCxnSpPr>
          <p:nvPr/>
        </p:nvCxnSpPr>
        <p:spPr>
          <a:xfrm>
            <a:off x="810139" y="1470446"/>
            <a:ext cx="6019723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21C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D0BBB9-A0E4-DFDE-DC97-2047A625D873}"/>
              </a:ext>
            </a:extLst>
          </p:cNvPr>
          <p:cNvCxnSpPr>
            <a:cxnSpLocks/>
          </p:cNvCxnSpPr>
          <p:nvPr/>
        </p:nvCxnSpPr>
        <p:spPr>
          <a:xfrm>
            <a:off x="810139" y="770440"/>
            <a:ext cx="6019723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22C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5864198-A8C8-4018-7D3D-C8ABE27C4A9B}"/>
              </a:ext>
            </a:extLst>
          </p:cNvPr>
          <p:cNvSpPr/>
          <p:nvPr/>
        </p:nvSpPr>
        <p:spPr>
          <a:xfrm>
            <a:off x="3040644" y="2062369"/>
            <a:ext cx="2693082" cy="3665329"/>
          </a:xfrm>
          <a:prstGeom prst="roundRect">
            <a:avLst>
              <a:gd name="adj" fmla="val 9968"/>
            </a:avLst>
          </a:prstGeom>
          <a:solidFill>
            <a:srgbClr val="F1FDF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홈페이지 주제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고등학교 입시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인터넷 강의 홈페이지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95864198-A8C8-4018-7D3D-C8ABE27C4A9B}"/>
              </a:ext>
            </a:extLst>
          </p:cNvPr>
          <p:cNvSpPr/>
          <p:nvPr/>
        </p:nvSpPr>
        <p:spPr>
          <a:xfrm>
            <a:off x="6829862" y="2062368"/>
            <a:ext cx="2335832" cy="3665329"/>
          </a:xfrm>
          <a:prstGeom prst="roundRect">
            <a:avLst>
              <a:gd name="adj" fmla="val 9968"/>
            </a:avLst>
          </a:prstGeom>
          <a:solidFill>
            <a:srgbClr val="F1FDF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테마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미니멀리즘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38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24F3C0-5E7D-2AAB-B8D3-E65A4986F0DA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1DC078"/>
                </a:gs>
                <a:gs pos="39000">
                  <a:srgbClr val="1DC078"/>
                </a:gs>
                <a:gs pos="64000">
                  <a:srgbClr val="29DF8D"/>
                </a:gs>
                <a:gs pos="100000">
                  <a:srgbClr val="1DC078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C9FD09-8AB4-EF3F-26D2-44965D4A3F53}"/>
              </a:ext>
            </a:extLst>
          </p:cNvPr>
          <p:cNvSpPr/>
          <p:nvPr/>
        </p:nvSpPr>
        <p:spPr>
          <a:xfrm>
            <a:off x="742812" y="829735"/>
            <a:ext cx="4978538" cy="60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spc="100" dirty="0">
                <a:solidFill>
                  <a:srgbClr val="1DB36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8</a:t>
            </a:r>
            <a:r>
              <a:rPr lang="ko-KR" altLang="en-US" sz="2000" spc="100" dirty="0">
                <a:solidFill>
                  <a:srgbClr val="1DB36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주 홈페이지 작업 시 고려할 사항</a:t>
            </a:r>
            <a:endParaRPr lang="ko-KR" altLang="en-US" sz="2400" spc="100" dirty="0">
              <a:solidFill>
                <a:srgbClr val="1DB36F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9A349C-8429-2883-0D16-89C4859354EA}"/>
              </a:ext>
            </a:extLst>
          </p:cNvPr>
          <p:cNvCxnSpPr>
            <a:cxnSpLocks/>
          </p:cNvCxnSpPr>
          <p:nvPr/>
        </p:nvCxnSpPr>
        <p:spPr>
          <a:xfrm>
            <a:off x="810139" y="1470446"/>
            <a:ext cx="4896063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21C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D0BBB9-A0E4-DFDE-DC97-2047A625D873}"/>
              </a:ext>
            </a:extLst>
          </p:cNvPr>
          <p:cNvCxnSpPr>
            <a:cxnSpLocks/>
          </p:cNvCxnSpPr>
          <p:nvPr/>
        </p:nvCxnSpPr>
        <p:spPr>
          <a:xfrm>
            <a:off x="810139" y="770440"/>
            <a:ext cx="4896063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22C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5864198-A8C8-4018-7D3D-C8ABE27C4A9B}"/>
              </a:ext>
            </a:extLst>
          </p:cNvPr>
          <p:cNvSpPr/>
          <p:nvPr/>
        </p:nvSpPr>
        <p:spPr>
          <a:xfrm>
            <a:off x="2392094" y="2062367"/>
            <a:ext cx="7369435" cy="3665329"/>
          </a:xfrm>
          <a:prstGeom prst="roundRect">
            <a:avLst>
              <a:gd name="adj" fmla="val 9968"/>
            </a:avLst>
          </a:prstGeom>
          <a:solidFill>
            <a:srgbClr val="F1FDF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전달하고자 하는 바가 분명할 것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사용자 불편함을 최소화 할 것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사용자를 기만하지 않을 것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예뻐야 할 것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32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C46F128-9091-DC60-6940-62CB6864FC8E}"/>
              </a:ext>
            </a:extLst>
          </p:cNvPr>
          <p:cNvSpPr/>
          <p:nvPr/>
        </p:nvSpPr>
        <p:spPr>
          <a:xfrm>
            <a:off x="905814" y="2477957"/>
            <a:ext cx="3743106" cy="1550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일본 기반</a:t>
            </a:r>
            <a:r>
              <a:rPr lang="en-US" altLang="ko-KR" sz="2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ADLaM Display" panose="0201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전세계에 서비스하는 </a:t>
            </a:r>
            <a:endParaRPr lang="en-US" altLang="ko-KR" sz="2400" dirty="0">
              <a:solidFill>
                <a:schemeClr val="tx1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ADLaM Display" panose="0201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실시간 외국어 수업 사이트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C0A0B-E488-204B-06FC-583669A3789E}"/>
              </a:ext>
            </a:extLst>
          </p:cNvPr>
          <p:cNvSpPr txBox="1"/>
          <p:nvPr/>
        </p:nvSpPr>
        <p:spPr>
          <a:xfrm>
            <a:off x="1222578" y="4052627"/>
            <a:ext cx="3584132" cy="1290033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#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접근성 좋은 수강 방법 안내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#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정체성 옅은 대표 색상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#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텍스트를 가리는 사진 배치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F7B7DB-2C63-2580-0E5A-47769C2D2AD4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F07057"/>
                </a:gs>
                <a:gs pos="59000">
                  <a:srgbClr val="EEB25A"/>
                </a:gs>
                <a:gs pos="46000">
                  <a:srgbClr val="F07057"/>
                </a:gs>
                <a:gs pos="75000">
                  <a:srgbClr val="F07057"/>
                </a:gs>
                <a:gs pos="100000">
                  <a:srgbClr val="F07057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전자제품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D304533D-B2DD-54DC-0A8B-1B9EC4B1F3B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69" y="1100849"/>
            <a:ext cx="5670613" cy="4656299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050" name="Picture 2" descr="Cafetalk Brand Site">
            <a:extLst>
              <a:ext uri="{FF2B5EF4-FFF2-40B4-BE49-F238E27FC236}">
                <a16:creationId xmlns:a16="http://schemas.microsoft.com/office/drawing/2014/main" id="{9C5450D5-DD04-CB92-586B-1E122ED82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25481" r="10556" b="30411"/>
          <a:stretch/>
        </p:blipFill>
        <p:spPr bwMode="auto">
          <a:xfrm>
            <a:off x="1355367" y="1698240"/>
            <a:ext cx="2844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13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F7B7DB-2C63-2580-0E5A-47769C2D2AD4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F07057"/>
                </a:gs>
                <a:gs pos="59000">
                  <a:srgbClr val="EEB25A"/>
                </a:gs>
                <a:gs pos="46000">
                  <a:srgbClr val="F07057"/>
                </a:gs>
                <a:gs pos="75000">
                  <a:srgbClr val="F07057"/>
                </a:gs>
                <a:gs pos="100000">
                  <a:srgbClr val="F07057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afetalk Brand Site">
            <a:extLst>
              <a:ext uri="{FF2B5EF4-FFF2-40B4-BE49-F238E27FC236}">
                <a16:creationId xmlns:a16="http://schemas.microsoft.com/office/drawing/2014/main" id="{9C5450D5-DD04-CB92-586B-1E122ED82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25481" r="10556" b="30411"/>
          <a:stretch/>
        </p:blipFill>
        <p:spPr bwMode="auto">
          <a:xfrm>
            <a:off x="5273139" y="5986092"/>
            <a:ext cx="1645721" cy="47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사람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735E6903-CD4B-2A10-D527-CA5595C46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44" y="1829866"/>
            <a:ext cx="7263270" cy="3788091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42EB1E1-BF1C-7DE2-B88B-2E649C6D13DB}"/>
              </a:ext>
            </a:extLst>
          </p:cNvPr>
          <p:cNvSpPr/>
          <p:nvPr/>
        </p:nvSpPr>
        <p:spPr>
          <a:xfrm rot="5900036">
            <a:off x="7585572" y="1588315"/>
            <a:ext cx="1322031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71EE4D-9B45-AD63-DF52-E4CCD084F80E}"/>
              </a:ext>
            </a:extLst>
          </p:cNvPr>
          <p:cNvGrpSpPr/>
          <p:nvPr/>
        </p:nvGrpSpPr>
        <p:grpSpPr>
          <a:xfrm>
            <a:off x="742812" y="770440"/>
            <a:ext cx="3443104" cy="700006"/>
            <a:chOff x="874182" y="795049"/>
            <a:chExt cx="2811024" cy="571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46F128-9091-DC60-6940-62CB6864FC8E}"/>
                </a:ext>
              </a:extLst>
            </p:cNvPr>
            <p:cNvSpPr/>
            <p:nvPr/>
          </p:nvSpPr>
          <p:spPr>
            <a:xfrm>
              <a:off x="874182" y="843459"/>
              <a:ext cx="2811024" cy="492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spc="100" dirty="0">
                  <a:solidFill>
                    <a:srgbClr val="F0705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ADLaM Display" panose="02010000000000000000" pitchFamily="2" charset="0"/>
                </a:rPr>
                <a:t>슬라이드 사진 문제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3AC4FD-9B9A-F581-267F-6D49A05CD889}"/>
                </a:ext>
              </a:extLst>
            </p:cNvPr>
            <p:cNvCxnSpPr>
              <a:cxnSpLocks/>
            </p:cNvCxnSpPr>
            <p:nvPr/>
          </p:nvCxnSpPr>
          <p:spPr>
            <a:xfrm>
              <a:off x="920750" y="1366549"/>
              <a:ext cx="2764456" cy="0"/>
            </a:xfrm>
            <a:prstGeom prst="line">
              <a:avLst/>
            </a:prstGeom>
            <a:solidFill>
              <a:schemeClr val="bg1"/>
            </a:solidFill>
            <a:ln w="69850">
              <a:solidFill>
                <a:srgbClr val="F070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DBDA7E0-1D9E-DD85-D53C-AEFB91C09381}"/>
                </a:ext>
              </a:extLst>
            </p:cNvPr>
            <p:cNvCxnSpPr>
              <a:cxnSpLocks/>
            </p:cNvCxnSpPr>
            <p:nvPr/>
          </p:nvCxnSpPr>
          <p:spPr>
            <a:xfrm>
              <a:off x="920750" y="795049"/>
              <a:ext cx="2764456" cy="0"/>
            </a:xfrm>
            <a:prstGeom prst="line">
              <a:avLst/>
            </a:prstGeom>
            <a:solidFill>
              <a:schemeClr val="bg1"/>
            </a:solidFill>
            <a:ln w="69850">
              <a:solidFill>
                <a:srgbClr val="F070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169C496-2504-8218-CC68-1BAFB5C70567}"/>
              </a:ext>
            </a:extLst>
          </p:cNvPr>
          <p:cNvSpPr/>
          <p:nvPr/>
        </p:nvSpPr>
        <p:spPr>
          <a:xfrm rot="1202127">
            <a:off x="3020196" y="3044634"/>
            <a:ext cx="1133160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47EC35D-E7CF-E128-B4E3-0959412F8324}"/>
              </a:ext>
            </a:extLst>
          </p:cNvPr>
          <p:cNvSpPr/>
          <p:nvPr/>
        </p:nvSpPr>
        <p:spPr>
          <a:xfrm rot="13283271">
            <a:off x="8191839" y="5133532"/>
            <a:ext cx="852550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449CE52-DAC3-BC19-FE8B-B1EA7A764F1F}"/>
              </a:ext>
            </a:extLst>
          </p:cNvPr>
          <p:cNvSpPr/>
          <p:nvPr/>
        </p:nvSpPr>
        <p:spPr>
          <a:xfrm>
            <a:off x="7588251" y="5561398"/>
            <a:ext cx="3730794" cy="767967"/>
          </a:xfrm>
          <a:prstGeom prst="roundRect">
            <a:avLst>
              <a:gd name="adj" fmla="val 9968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입체감 없는 버튼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쉐도우는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차라리 버튼에 적용하는 것이 적절할 것이다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EEC247E-2538-0609-42F6-73C61A02C877}"/>
              </a:ext>
            </a:extLst>
          </p:cNvPr>
          <p:cNvSpPr/>
          <p:nvPr/>
        </p:nvSpPr>
        <p:spPr>
          <a:xfrm>
            <a:off x="5616638" y="879209"/>
            <a:ext cx="5660495" cy="767967"/>
          </a:xfrm>
          <a:prstGeom prst="roundRect">
            <a:avLst>
              <a:gd name="adj" fmla="val 9968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가독성을 해치는 사진 배치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굳이 넣지 않아도 될 사진을 무리하게 삽입하여 텍스트 가독성도 떨어지게 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0A4477-77EA-5A1D-D62B-F3F9B039801C}"/>
              </a:ext>
            </a:extLst>
          </p:cNvPr>
          <p:cNvSpPr/>
          <p:nvPr/>
        </p:nvSpPr>
        <p:spPr>
          <a:xfrm>
            <a:off x="493317" y="2060986"/>
            <a:ext cx="2626396" cy="4285342"/>
          </a:xfrm>
          <a:prstGeom prst="roundRect">
            <a:avLst>
              <a:gd name="adj" fmla="val 9968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어울리지 않는 폰트 선택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여러 나라 언어로 번역된 것을 감안하더라도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지나치게 무신경하게 폰트를 선택하여 미관을 해치고 있으며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더 나아가 웹사이트의 신뢰도를 떨어뜨리고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부적절한 텍스트 쉐도우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그림 때문에 가독성을 해치는 것에 대응하기 위해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쉐도우를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적용한 것 같은데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그럴 경우 차라리 사진의 밝기와 투명도를 낮추는 것이 나을 것이다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520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CB6CBB3-F01A-7CA7-C609-972A8931F248}"/>
              </a:ext>
            </a:extLst>
          </p:cNvPr>
          <p:cNvSpPr/>
          <p:nvPr/>
        </p:nvSpPr>
        <p:spPr>
          <a:xfrm rot="6378295">
            <a:off x="1118030" y="4165189"/>
            <a:ext cx="1322031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F7B7DB-2C63-2580-0E5A-47769C2D2AD4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F07057"/>
                </a:gs>
                <a:gs pos="59000">
                  <a:srgbClr val="EEB25A"/>
                </a:gs>
                <a:gs pos="46000">
                  <a:srgbClr val="F07057"/>
                </a:gs>
                <a:gs pos="75000">
                  <a:srgbClr val="F07057"/>
                </a:gs>
                <a:gs pos="100000">
                  <a:srgbClr val="F07057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afetalk Brand Site">
            <a:extLst>
              <a:ext uri="{FF2B5EF4-FFF2-40B4-BE49-F238E27FC236}">
                <a16:creationId xmlns:a16="http://schemas.microsoft.com/office/drawing/2014/main" id="{9C5450D5-DD04-CB92-586B-1E122ED82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25481" r="10556" b="30411"/>
          <a:stretch/>
        </p:blipFill>
        <p:spPr bwMode="auto">
          <a:xfrm>
            <a:off x="5273139" y="5986092"/>
            <a:ext cx="1645721" cy="47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076624-D900-5C94-F259-0501A09B7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" t="7015" r="217" b="2269"/>
          <a:stretch/>
        </p:blipFill>
        <p:spPr>
          <a:xfrm>
            <a:off x="907955" y="5076000"/>
            <a:ext cx="10191867" cy="7560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71EE4D-9B45-AD63-DF52-E4CCD084F80E}"/>
              </a:ext>
            </a:extLst>
          </p:cNvPr>
          <p:cNvGrpSpPr/>
          <p:nvPr/>
        </p:nvGrpSpPr>
        <p:grpSpPr>
          <a:xfrm>
            <a:off x="742812" y="770440"/>
            <a:ext cx="4064138" cy="700006"/>
            <a:chOff x="874182" y="795049"/>
            <a:chExt cx="2811024" cy="571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46F128-9091-DC60-6940-62CB6864FC8E}"/>
                </a:ext>
              </a:extLst>
            </p:cNvPr>
            <p:cNvSpPr/>
            <p:nvPr/>
          </p:nvSpPr>
          <p:spPr>
            <a:xfrm>
              <a:off x="874182" y="843459"/>
              <a:ext cx="2811024" cy="492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spc="100" dirty="0">
                  <a:solidFill>
                    <a:srgbClr val="F0705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ADLaM Display" panose="02010000000000000000" pitchFamily="2" charset="0"/>
                </a:rPr>
                <a:t>슬라이드 부분 메뉴 문제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3AC4FD-9B9A-F581-267F-6D49A05CD889}"/>
                </a:ext>
              </a:extLst>
            </p:cNvPr>
            <p:cNvCxnSpPr>
              <a:cxnSpLocks/>
            </p:cNvCxnSpPr>
            <p:nvPr/>
          </p:nvCxnSpPr>
          <p:spPr>
            <a:xfrm>
              <a:off x="920750" y="1366549"/>
              <a:ext cx="2764456" cy="0"/>
            </a:xfrm>
            <a:prstGeom prst="line">
              <a:avLst/>
            </a:prstGeom>
            <a:solidFill>
              <a:schemeClr val="bg1"/>
            </a:solidFill>
            <a:ln w="69850">
              <a:solidFill>
                <a:srgbClr val="F070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DBDA7E0-1D9E-DD85-D53C-AEFB91C09381}"/>
                </a:ext>
              </a:extLst>
            </p:cNvPr>
            <p:cNvCxnSpPr>
              <a:cxnSpLocks/>
            </p:cNvCxnSpPr>
            <p:nvPr/>
          </p:nvCxnSpPr>
          <p:spPr>
            <a:xfrm>
              <a:off x="920750" y="795049"/>
              <a:ext cx="2764456" cy="0"/>
            </a:xfrm>
            <a:prstGeom prst="line">
              <a:avLst/>
            </a:prstGeom>
            <a:solidFill>
              <a:schemeClr val="bg1"/>
            </a:solidFill>
            <a:ln w="69850">
              <a:solidFill>
                <a:srgbClr val="F070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 descr="텍스트, 도표, 폰트, 스크린샷이(가) 표시된 사진&#10;&#10;자동 생성된 설명">
            <a:extLst>
              <a:ext uri="{FF2B5EF4-FFF2-40B4-BE49-F238E27FC236}">
                <a16:creationId xmlns:a16="http://schemas.microsoft.com/office/drawing/2014/main" id="{742366BC-F59C-3CD1-5F3E-9B2CF7416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71" y="958743"/>
            <a:ext cx="5827488" cy="21083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1035800-9D3F-9F41-F0B3-23CCF24050E0}"/>
              </a:ext>
            </a:extLst>
          </p:cNvPr>
          <p:cNvSpPr/>
          <p:nvPr/>
        </p:nvSpPr>
        <p:spPr>
          <a:xfrm rot="20607234">
            <a:off x="4175114" y="2305271"/>
            <a:ext cx="1322031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A19D003-CECE-D1F0-6958-ED298BC16C7D}"/>
              </a:ext>
            </a:extLst>
          </p:cNvPr>
          <p:cNvSpPr/>
          <p:nvPr/>
        </p:nvSpPr>
        <p:spPr>
          <a:xfrm>
            <a:off x="1015641" y="2358456"/>
            <a:ext cx="3476111" cy="2001856"/>
          </a:xfrm>
          <a:prstGeom prst="roundRect">
            <a:avLst>
              <a:gd name="adj" fmla="val 9968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단색 아이콘 문제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아이콘 색이 한 가지로 구성되어 있어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아이콘만의 특성이 부각되지 않는다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사용자의 아이콘 해석에 피로감을 느끼게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29F146E-A496-BBD4-3C00-0A9DA9721704}"/>
              </a:ext>
            </a:extLst>
          </p:cNvPr>
          <p:cNvSpPr/>
          <p:nvPr/>
        </p:nvSpPr>
        <p:spPr>
          <a:xfrm rot="14770929">
            <a:off x="8817472" y="3064513"/>
            <a:ext cx="1322031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FE2E713-9701-0CB8-C261-E269C8A1B129}"/>
              </a:ext>
            </a:extLst>
          </p:cNvPr>
          <p:cNvSpPr/>
          <p:nvPr/>
        </p:nvSpPr>
        <p:spPr>
          <a:xfrm rot="2826246">
            <a:off x="7953534" y="4430133"/>
            <a:ext cx="964635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0A4477-77EA-5A1D-D62B-F3F9B039801C}"/>
              </a:ext>
            </a:extLst>
          </p:cNvPr>
          <p:cNvSpPr/>
          <p:nvPr/>
        </p:nvSpPr>
        <p:spPr>
          <a:xfrm>
            <a:off x="6095999" y="3393479"/>
            <a:ext cx="4187311" cy="1175948"/>
          </a:xfrm>
          <a:prstGeom prst="roundRect">
            <a:avLst>
              <a:gd name="adj" fmla="val 9968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아이콘 윤곽선 굵기 문제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아이콘 윤곽선이 지나치게 가늘어 아기자기한 느낌이 없다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44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스크린샷, 라인, 텍스트이(가) 표시된 사진&#10;&#10;자동 생성된 설명">
            <a:extLst>
              <a:ext uri="{FF2B5EF4-FFF2-40B4-BE49-F238E27FC236}">
                <a16:creationId xmlns:a16="http://schemas.microsoft.com/office/drawing/2014/main" id="{8ABDD7E0-80ED-2AA8-4C92-EA3BFC7CF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" r="13347"/>
          <a:stretch/>
        </p:blipFill>
        <p:spPr>
          <a:xfrm>
            <a:off x="546764" y="4744326"/>
            <a:ext cx="6118325" cy="12009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그림 8" descr="다채로움, 스크린샷이(가) 표시된 사진&#10;&#10;자동 생성된 설명">
            <a:extLst>
              <a:ext uri="{FF2B5EF4-FFF2-40B4-BE49-F238E27FC236}">
                <a16:creationId xmlns:a16="http://schemas.microsoft.com/office/drawing/2014/main" id="{0E9F4DBE-B886-4F56-0054-4E6C978E0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7" r="958"/>
          <a:stretch/>
        </p:blipFill>
        <p:spPr>
          <a:xfrm>
            <a:off x="546764" y="3619199"/>
            <a:ext cx="5847403" cy="111379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CB6CBB3-F01A-7CA7-C609-972A8931F248}"/>
              </a:ext>
            </a:extLst>
          </p:cNvPr>
          <p:cNvSpPr/>
          <p:nvPr/>
        </p:nvSpPr>
        <p:spPr>
          <a:xfrm rot="10800000">
            <a:off x="6791231" y="4783990"/>
            <a:ext cx="1322031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F7B7DB-2C63-2580-0E5A-47769C2D2AD4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F07057"/>
                </a:gs>
                <a:gs pos="59000">
                  <a:srgbClr val="EEB25A"/>
                </a:gs>
                <a:gs pos="46000">
                  <a:srgbClr val="F07057"/>
                </a:gs>
                <a:gs pos="75000">
                  <a:srgbClr val="F07057"/>
                </a:gs>
                <a:gs pos="100000">
                  <a:srgbClr val="F07057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afetalk Brand Site">
            <a:extLst>
              <a:ext uri="{FF2B5EF4-FFF2-40B4-BE49-F238E27FC236}">
                <a16:creationId xmlns:a16="http://schemas.microsoft.com/office/drawing/2014/main" id="{9C5450D5-DD04-CB92-586B-1E122ED82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25481" r="10556" b="30411"/>
          <a:stretch/>
        </p:blipFill>
        <p:spPr bwMode="auto">
          <a:xfrm>
            <a:off x="5273139" y="5986092"/>
            <a:ext cx="1645721" cy="47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71EE4D-9B45-AD63-DF52-E4CCD084F80E}"/>
              </a:ext>
            </a:extLst>
          </p:cNvPr>
          <p:cNvGrpSpPr/>
          <p:nvPr/>
        </p:nvGrpSpPr>
        <p:grpSpPr>
          <a:xfrm>
            <a:off x="742812" y="770440"/>
            <a:ext cx="4064138" cy="700006"/>
            <a:chOff x="874182" y="795049"/>
            <a:chExt cx="2811024" cy="5715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46F128-9091-DC60-6940-62CB6864FC8E}"/>
                </a:ext>
              </a:extLst>
            </p:cNvPr>
            <p:cNvSpPr/>
            <p:nvPr/>
          </p:nvSpPr>
          <p:spPr>
            <a:xfrm>
              <a:off x="874182" y="843459"/>
              <a:ext cx="2811024" cy="492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2400" spc="100" dirty="0">
                  <a:solidFill>
                    <a:srgbClr val="F07057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ADLaM Display" panose="02010000000000000000" pitchFamily="2" charset="0"/>
                </a:rPr>
                <a:t>카테고리 아이콘 문제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B3AC4FD-9B9A-F581-267F-6D49A05CD889}"/>
                </a:ext>
              </a:extLst>
            </p:cNvPr>
            <p:cNvCxnSpPr>
              <a:cxnSpLocks/>
            </p:cNvCxnSpPr>
            <p:nvPr/>
          </p:nvCxnSpPr>
          <p:spPr>
            <a:xfrm>
              <a:off x="920750" y="1366549"/>
              <a:ext cx="2764456" cy="0"/>
            </a:xfrm>
            <a:prstGeom prst="line">
              <a:avLst/>
            </a:prstGeom>
            <a:solidFill>
              <a:schemeClr val="bg1"/>
            </a:solidFill>
            <a:ln w="69850">
              <a:solidFill>
                <a:srgbClr val="F070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DBDA7E0-1D9E-DD85-D53C-AEFB91C09381}"/>
                </a:ext>
              </a:extLst>
            </p:cNvPr>
            <p:cNvCxnSpPr>
              <a:cxnSpLocks/>
            </p:cNvCxnSpPr>
            <p:nvPr/>
          </p:nvCxnSpPr>
          <p:spPr>
            <a:xfrm>
              <a:off x="920750" y="795049"/>
              <a:ext cx="2764456" cy="0"/>
            </a:xfrm>
            <a:prstGeom prst="line">
              <a:avLst/>
            </a:prstGeom>
            <a:solidFill>
              <a:schemeClr val="bg1"/>
            </a:solidFill>
            <a:ln w="69850">
              <a:solidFill>
                <a:srgbClr val="F070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1035800-9D3F-9F41-F0B3-23CCF24050E0}"/>
              </a:ext>
            </a:extLst>
          </p:cNvPr>
          <p:cNvSpPr/>
          <p:nvPr/>
        </p:nvSpPr>
        <p:spPr>
          <a:xfrm>
            <a:off x="4807179" y="2271818"/>
            <a:ext cx="1773611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A19D003-CECE-D1F0-6958-ED298BC16C7D}"/>
              </a:ext>
            </a:extLst>
          </p:cNvPr>
          <p:cNvSpPr/>
          <p:nvPr/>
        </p:nvSpPr>
        <p:spPr>
          <a:xfrm>
            <a:off x="742812" y="1739573"/>
            <a:ext cx="4979948" cy="1424277"/>
          </a:xfrm>
          <a:prstGeom prst="roundRect">
            <a:avLst>
              <a:gd name="adj" fmla="val 9968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지나치게 복잡한 아이콘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아이콘들은 단색에서는 벗어났지만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이번에는 스케치가 너무 복잡하고 색조합도 조잡해서 사용자 입장에서 웹사이트 신뢰도가 떨어진다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145EE17-0940-D721-7290-E1A8A5BEEE1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40" y="1041476"/>
            <a:ext cx="4326235" cy="29790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B6C733E-0364-5B44-4526-E4E01FC0FD5A}"/>
              </a:ext>
            </a:extLst>
          </p:cNvPr>
          <p:cNvSpPr/>
          <p:nvPr/>
        </p:nvSpPr>
        <p:spPr>
          <a:xfrm>
            <a:off x="7268097" y="4462097"/>
            <a:ext cx="4120004" cy="1424277"/>
          </a:xfrm>
          <a:prstGeom prst="roundRect">
            <a:avLst>
              <a:gd name="adj" fmla="val 9968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탈잉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과 숨고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아래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의 사례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아이콘 하나에 사물을 거의 하나씩만 사용하였다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사용자는 아이콘과 텍스트를 동시에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또는 번갈아 보며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편안하게 의미를 해석할 수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375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C46F128-9091-DC60-6940-62CB6864FC8E}"/>
              </a:ext>
            </a:extLst>
          </p:cNvPr>
          <p:cNvSpPr/>
          <p:nvPr/>
        </p:nvSpPr>
        <p:spPr>
          <a:xfrm>
            <a:off x="905814" y="2916860"/>
            <a:ext cx="3743106" cy="51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고등학교 입시의 중심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C0A0B-E488-204B-06FC-583669A3789E}"/>
              </a:ext>
            </a:extLst>
          </p:cNvPr>
          <p:cNvSpPr txBox="1"/>
          <p:nvPr/>
        </p:nvSpPr>
        <p:spPr>
          <a:xfrm>
            <a:off x="1222578" y="3489568"/>
            <a:ext cx="3584132" cy="1290033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# fixed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메뉴 구현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#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지나치게 많은 배너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# hover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 나쁜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 경험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메가스터디(기업) - 나무위키">
            <a:extLst>
              <a:ext uri="{FF2B5EF4-FFF2-40B4-BE49-F238E27FC236}">
                <a16:creationId xmlns:a16="http://schemas.microsoft.com/office/drawing/2014/main" id="{F362BD96-A0B7-67F9-6E87-04CDDB3F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78" y="2159644"/>
            <a:ext cx="3255485" cy="6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8844B31-0527-0320-373C-B9761A807A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70" y="1420102"/>
            <a:ext cx="5670613" cy="4138932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F7B7DB-2C63-2580-0E5A-47769C2D2AD4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0082FF"/>
                </a:gs>
                <a:gs pos="59000">
                  <a:srgbClr val="10D0F0"/>
                </a:gs>
                <a:gs pos="46000">
                  <a:srgbClr val="0082FF"/>
                </a:gs>
                <a:gs pos="75000">
                  <a:srgbClr val="0082FF"/>
                </a:gs>
                <a:gs pos="100000">
                  <a:srgbClr val="0082FF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490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사람, 웹사이트이(가) 표시된 사진&#10;&#10;자동 생성된 설명">
            <a:extLst>
              <a:ext uri="{FF2B5EF4-FFF2-40B4-BE49-F238E27FC236}">
                <a16:creationId xmlns:a16="http://schemas.microsoft.com/office/drawing/2014/main" id="{BF57C4D0-E7CA-2424-0228-3FF4F66CCD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77" y="1241425"/>
            <a:ext cx="5918284" cy="4375150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82A595D-0537-EE00-00B5-18DB34228BB2}"/>
              </a:ext>
            </a:extLst>
          </p:cNvPr>
          <p:cNvSpPr/>
          <p:nvPr/>
        </p:nvSpPr>
        <p:spPr>
          <a:xfrm rot="927817">
            <a:off x="4253651" y="4246966"/>
            <a:ext cx="1773611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7BFE873-2E84-196D-7E32-438B0FDC1956}"/>
              </a:ext>
            </a:extLst>
          </p:cNvPr>
          <p:cNvSpPr/>
          <p:nvPr/>
        </p:nvSpPr>
        <p:spPr>
          <a:xfrm rot="927817">
            <a:off x="3496767" y="2590456"/>
            <a:ext cx="1773611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메가스터디(기업) - 나무위키">
            <a:extLst>
              <a:ext uri="{FF2B5EF4-FFF2-40B4-BE49-F238E27FC236}">
                <a16:creationId xmlns:a16="http://schemas.microsoft.com/office/drawing/2014/main" id="{F362BD96-A0B7-67F9-6E87-04CDDB3F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52" y="6023991"/>
            <a:ext cx="2110096" cy="4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F7B7DB-2C63-2580-0E5A-47769C2D2AD4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0082FF"/>
                </a:gs>
                <a:gs pos="59000">
                  <a:srgbClr val="10D0F0"/>
                </a:gs>
                <a:gs pos="46000">
                  <a:srgbClr val="0082FF"/>
                </a:gs>
                <a:gs pos="75000">
                  <a:srgbClr val="0082FF"/>
                </a:gs>
                <a:gs pos="100000">
                  <a:srgbClr val="0082FF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EAE4FE-E846-B8DA-0CE1-5C52CC38995C}"/>
              </a:ext>
            </a:extLst>
          </p:cNvPr>
          <p:cNvSpPr/>
          <p:nvPr/>
        </p:nvSpPr>
        <p:spPr>
          <a:xfrm>
            <a:off x="742812" y="829735"/>
            <a:ext cx="4064138" cy="60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400" spc="100" dirty="0">
                <a:solidFill>
                  <a:srgbClr val="0082F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정보의 홍수 문제 </a:t>
            </a:r>
            <a:r>
              <a:rPr lang="en-US" altLang="ko-KR" sz="2400" spc="100" dirty="0">
                <a:solidFill>
                  <a:srgbClr val="0082F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1</a:t>
            </a:r>
            <a:endParaRPr lang="ko-KR" altLang="en-US" sz="2400" spc="100" dirty="0">
              <a:solidFill>
                <a:srgbClr val="0082FF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FF942D-4866-EFCF-8F8A-76F667EA15A8}"/>
              </a:ext>
            </a:extLst>
          </p:cNvPr>
          <p:cNvCxnSpPr>
            <a:cxnSpLocks/>
          </p:cNvCxnSpPr>
          <p:nvPr/>
        </p:nvCxnSpPr>
        <p:spPr>
          <a:xfrm>
            <a:off x="810139" y="1470446"/>
            <a:ext cx="3996811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00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838E1E-8309-35A4-7F80-285B34B0143A}"/>
              </a:ext>
            </a:extLst>
          </p:cNvPr>
          <p:cNvCxnSpPr>
            <a:cxnSpLocks/>
          </p:cNvCxnSpPr>
          <p:nvPr/>
        </p:nvCxnSpPr>
        <p:spPr>
          <a:xfrm>
            <a:off x="810139" y="770440"/>
            <a:ext cx="3996811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00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2AB19A6-50BC-FF5D-E05E-A9F9529BD2F5}"/>
              </a:ext>
            </a:extLst>
          </p:cNvPr>
          <p:cNvSpPr/>
          <p:nvPr/>
        </p:nvSpPr>
        <p:spPr>
          <a:xfrm rot="246375">
            <a:off x="4111980" y="1896823"/>
            <a:ext cx="6078137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7F6D77-9FB9-77C0-0282-99E51D25C2E8}"/>
              </a:ext>
            </a:extLst>
          </p:cNvPr>
          <p:cNvSpPr/>
          <p:nvPr/>
        </p:nvSpPr>
        <p:spPr>
          <a:xfrm>
            <a:off x="742811" y="1739574"/>
            <a:ext cx="4064137" cy="1041726"/>
          </a:xfrm>
          <a:prstGeom prst="roundRect">
            <a:avLst>
              <a:gd name="adj" fmla="val 9968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좌우 지나치게 많은 배너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사용자 입장에서 정보가 너무 많아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집중이 흐트러진다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F9C726C-0E68-115B-930F-CE3D43FD943B}"/>
              </a:ext>
            </a:extLst>
          </p:cNvPr>
          <p:cNvSpPr/>
          <p:nvPr/>
        </p:nvSpPr>
        <p:spPr>
          <a:xfrm>
            <a:off x="810139" y="3429000"/>
            <a:ext cx="4064137" cy="2164687"/>
          </a:xfrm>
          <a:prstGeom prst="roundRect">
            <a:avLst>
              <a:gd name="adj" fmla="val 9968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새로운 소식 포화 상태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8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홈페이지는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얼마나 많은 정보를 보여줄 것인가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초점을 맞추고 있는 듯하다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그러나 최초 페이지에는 과목 카테고리를 먼저 노출시키고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인기 강사나 새로운 소식들은 아래에 배치하여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사용자의 피로도를 낮춰야 할 것이다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980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82A595D-0537-EE00-00B5-18DB34228BB2}"/>
              </a:ext>
            </a:extLst>
          </p:cNvPr>
          <p:cNvSpPr/>
          <p:nvPr/>
        </p:nvSpPr>
        <p:spPr>
          <a:xfrm>
            <a:off x="4154146" y="3459949"/>
            <a:ext cx="1773611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메가스터디(기업) - 나무위키">
            <a:extLst>
              <a:ext uri="{FF2B5EF4-FFF2-40B4-BE49-F238E27FC236}">
                <a16:creationId xmlns:a16="http://schemas.microsoft.com/office/drawing/2014/main" id="{F362BD96-A0B7-67F9-6E87-04CDDB3F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52" y="6023991"/>
            <a:ext cx="2110096" cy="4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F7B7DB-2C63-2580-0E5A-47769C2D2AD4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0082FF"/>
                </a:gs>
                <a:gs pos="59000">
                  <a:srgbClr val="10D0F0"/>
                </a:gs>
                <a:gs pos="46000">
                  <a:srgbClr val="0082FF"/>
                </a:gs>
                <a:gs pos="75000">
                  <a:srgbClr val="0082FF"/>
                </a:gs>
                <a:gs pos="100000">
                  <a:srgbClr val="0082FF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EAE4FE-E846-B8DA-0CE1-5C52CC38995C}"/>
              </a:ext>
            </a:extLst>
          </p:cNvPr>
          <p:cNvSpPr/>
          <p:nvPr/>
        </p:nvSpPr>
        <p:spPr>
          <a:xfrm>
            <a:off x="742812" y="829735"/>
            <a:ext cx="4064138" cy="60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400" spc="100" dirty="0">
                <a:solidFill>
                  <a:srgbClr val="0082F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정보의 홍수 문제 </a:t>
            </a:r>
            <a:r>
              <a:rPr lang="en-US" altLang="ko-KR" sz="2400" spc="100" dirty="0">
                <a:solidFill>
                  <a:srgbClr val="0082F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2</a:t>
            </a:r>
            <a:endParaRPr lang="ko-KR" altLang="en-US" sz="2400" spc="100" dirty="0">
              <a:solidFill>
                <a:srgbClr val="0082FF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ADLaM Display" panose="02010000000000000000" pitchFamily="2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FF942D-4866-EFCF-8F8A-76F667EA15A8}"/>
              </a:ext>
            </a:extLst>
          </p:cNvPr>
          <p:cNvCxnSpPr>
            <a:cxnSpLocks/>
          </p:cNvCxnSpPr>
          <p:nvPr/>
        </p:nvCxnSpPr>
        <p:spPr>
          <a:xfrm>
            <a:off x="810139" y="1470446"/>
            <a:ext cx="3996811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00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838E1E-8309-35A4-7F80-285B34B0143A}"/>
              </a:ext>
            </a:extLst>
          </p:cNvPr>
          <p:cNvCxnSpPr>
            <a:cxnSpLocks/>
          </p:cNvCxnSpPr>
          <p:nvPr/>
        </p:nvCxnSpPr>
        <p:spPr>
          <a:xfrm>
            <a:off x="810139" y="770440"/>
            <a:ext cx="3996811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00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F9C726C-0E68-115B-930F-CE3D43FD943B}"/>
              </a:ext>
            </a:extLst>
          </p:cNvPr>
          <p:cNvSpPr/>
          <p:nvPr/>
        </p:nvSpPr>
        <p:spPr>
          <a:xfrm>
            <a:off x="810139" y="1929549"/>
            <a:ext cx="4064137" cy="3458003"/>
          </a:xfrm>
          <a:prstGeom prst="roundRect">
            <a:avLst>
              <a:gd name="adj" fmla="val 9968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 병렬 배치로 인한 피로도 증가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8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인기 강좌는 위에서 노출됐는데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비슷한 이름의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추천 강좌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게시판이 또 나와 있어서 사용자를 질리게 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 algn="ctr">
              <a:lnSpc>
                <a:spcPct val="18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클린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수강평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게시판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따로 만들 것이 아니라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과목 서브 페이지에서 보여주는 것이 적절할 듯하다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algn="ctr">
              <a:lnSpc>
                <a:spcPct val="18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게시판 구성 자체가 병렬식이라 특색이 전혀 없어서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사용자 입장에서는 클릭해야 할 당위성을 느끼지 못한다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3" name="그림 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625099C2-BD2B-5F81-98AF-0A9B0B991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61" y="996950"/>
            <a:ext cx="5166670" cy="47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7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82A595D-0537-EE00-00B5-18DB34228BB2}"/>
              </a:ext>
            </a:extLst>
          </p:cNvPr>
          <p:cNvSpPr/>
          <p:nvPr/>
        </p:nvSpPr>
        <p:spPr>
          <a:xfrm>
            <a:off x="4154146" y="3459949"/>
            <a:ext cx="2939800" cy="390245"/>
          </a:xfrm>
          <a:prstGeom prst="rightArrow">
            <a:avLst>
              <a:gd name="adj1" fmla="val 31907"/>
              <a:gd name="adj2" fmla="val 51871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메가스터디(기업) - 나무위키">
            <a:extLst>
              <a:ext uri="{FF2B5EF4-FFF2-40B4-BE49-F238E27FC236}">
                <a16:creationId xmlns:a16="http://schemas.microsoft.com/office/drawing/2014/main" id="{F362BD96-A0B7-67F9-6E87-04CDDB3F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52" y="6023991"/>
            <a:ext cx="2110096" cy="4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F7B7DB-2C63-2580-0E5A-47769C2D2AD4}"/>
              </a:ext>
            </a:extLst>
          </p:cNvPr>
          <p:cNvSpPr/>
          <p:nvPr/>
        </p:nvSpPr>
        <p:spPr>
          <a:xfrm>
            <a:off x="200891" y="200891"/>
            <a:ext cx="11790218" cy="6456218"/>
          </a:xfrm>
          <a:prstGeom prst="rect">
            <a:avLst/>
          </a:prstGeom>
          <a:noFill/>
          <a:ln w="1905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rgbClr val="0082FF"/>
                </a:gs>
                <a:gs pos="59000">
                  <a:srgbClr val="10D0F0"/>
                </a:gs>
                <a:gs pos="46000">
                  <a:srgbClr val="0082FF"/>
                </a:gs>
                <a:gs pos="75000">
                  <a:srgbClr val="0082FF"/>
                </a:gs>
                <a:gs pos="100000">
                  <a:srgbClr val="0082FF"/>
                </a:gs>
              </a:gsLst>
              <a:path path="circle">
                <a:fillToRect l="100000" b="100000"/>
              </a:path>
              <a:tileRect t="-100000" r="-10000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EAE4FE-E846-B8DA-0CE1-5C52CC38995C}"/>
              </a:ext>
            </a:extLst>
          </p:cNvPr>
          <p:cNvSpPr/>
          <p:nvPr/>
        </p:nvSpPr>
        <p:spPr>
          <a:xfrm>
            <a:off x="742812" y="829735"/>
            <a:ext cx="4064138" cy="60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400" spc="100" dirty="0">
                <a:solidFill>
                  <a:srgbClr val="0082F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 hover</a:t>
            </a:r>
            <a:r>
              <a:rPr lang="ko-KR" altLang="en-US" sz="2400" spc="100" dirty="0">
                <a:solidFill>
                  <a:srgbClr val="0082FF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ADLaM Display" panose="02010000000000000000" pitchFamily="2" charset="0"/>
              </a:rPr>
              <a:t> 문제점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FF942D-4866-EFCF-8F8A-76F667EA15A8}"/>
              </a:ext>
            </a:extLst>
          </p:cNvPr>
          <p:cNvCxnSpPr>
            <a:cxnSpLocks/>
          </p:cNvCxnSpPr>
          <p:nvPr/>
        </p:nvCxnSpPr>
        <p:spPr>
          <a:xfrm>
            <a:off x="810139" y="1470446"/>
            <a:ext cx="3996811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00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838E1E-8309-35A4-7F80-285B34B0143A}"/>
              </a:ext>
            </a:extLst>
          </p:cNvPr>
          <p:cNvCxnSpPr>
            <a:cxnSpLocks/>
          </p:cNvCxnSpPr>
          <p:nvPr/>
        </p:nvCxnSpPr>
        <p:spPr>
          <a:xfrm>
            <a:off x="810139" y="770440"/>
            <a:ext cx="3996811" cy="0"/>
          </a:xfrm>
          <a:prstGeom prst="line">
            <a:avLst/>
          </a:prstGeom>
          <a:solidFill>
            <a:schemeClr val="bg1"/>
          </a:solidFill>
          <a:ln w="69850">
            <a:solidFill>
              <a:srgbClr val="00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F9C726C-0E68-115B-930F-CE3D43FD943B}"/>
              </a:ext>
            </a:extLst>
          </p:cNvPr>
          <p:cNvSpPr/>
          <p:nvPr/>
        </p:nvSpPr>
        <p:spPr>
          <a:xfrm>
            <a:off x="810139" y="2587846"/>
            <a:ext cx="4064137" cy="2134450"/>
          </a:xfrm>
          <a:prstGeom prst="roundRect">
            <a:avLst>
              <a:gd name="adj" fmla="val 9968"/>
            </a:avLst>
          </a:prstGeom>
          <a:solidFill>
            <a:srgbClr val="FFE59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hover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시 마우스가 텍스트를 가림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pPr algn="ctr">
              <a:lnSpc>
                <a:spcPct val="18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마우스를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hover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했을 때 텍스트가 나타나게 되는데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마우스가 나타난 텍스트를 가리게 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요소의 크기와 텍스트 배치를 재조정해야 할 것으로 보인다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 descr="텍스트, 스크린샷, 화이트, 디자인이(가) 표시된 사진&#10;&#10;자동 생성된 설명">
            <a:extLst>
              <a:ext uri="{FF2B5EF4-FFF2-40B4-BE49-F238E27FC236}">
                <a16:creationId xmlns:a16="http://schemas.microsoft.com/office/drawing/2014/main" id="{EFF95BB1-8DCE-550F-46C2-582DC8C903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" r="443"/>
          <a:stretch/>
        </p:blipFill>
        <p:spPr>
          <a:xfrm>
            <a:off x="7806927" y="914585"/>
            <a:ext cx="822711" cy="4922276"/>
          </a:xfrm>
          <a:prstGeom prst="rect">
            <a:avLst/>
          </a:prstGeom>
          <a:ln>
            <a:noFill/>
          </a:ln>
        </p:spPr>
      </p:pic>
      <p:pic>
        <p:nvPicPr>
          <p:cNvPr id="9" name="그림 8" descr="스케치, 화이트, 디자인이(가) 표시된 사진&#10;&#10;자동 생성된 설명">
            <a:extLst>
              <a:ext uri="{FF2B5EF4-FFF2-40B4-BE49-F238E27FC236}">
                <a16:creationId xmlns:a16="http://schemas.microsoft.com/office/drawing/2014/main" id="{63A260AD-8EE5-84FB-06D0-8D1EACBF17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r="3644"/>
          <a:stretch/>
        </p:blipFill>
        <p:spPr>
          <a:xfrm>
            <a:off x="9315295" y="1115999"/>
            <a:ext cx="793434" cy="47513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661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568</Words>
  <Application>Microsoft Office PowerPoint</Application>
  <PresentationFormat>와이드스크린</PresentationFormat>
  <Paragraphs>76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Noto Sans KR</vt:lpstr>
      <vt:lpstr>Noto Sans KR Black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David Lee</dc:creator>
  <cp:lastModifiedBy>David Lee</cp:lastModifiedBy>
  <cp:revision>36</cp:revision>
  <dcterms:created xsi:type="dcterms:W3CDTF">2023-11-16T11:02:50Z</dcterms:created>
  <dcterms:modified xsi:type="dcterms:W3CDTF">2023-11-29T16:26:37Z</dcterms:modified>
</cp:coreProperties>
</file>